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81" r:id="rId1"/>
  </p:sldMasterIdLst>
  <p:sldIdLst>
    <p:sldId id="256" r:id="rId2"/>
    <p:sldId id="257" r:id="rId3"/>
    <p:sldId id="260" r:id="rId4"/>
    <p:sldId id="259" r:id="rId5"/>
    <p:sldId id="261" r:id="rId6"/>
    <p:sldId id="258" r:id="rId7"/>
    <p:sldId id="262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/>
    <p:restoredTop sz="94696"/>
  </p:normalViewPr>
  <p:slideViewPr>
    <p:cSldViewPr snapToGrid="0" snapToObjects="1">
      <p:cViewPr varScale="1">
        <p:scale>
          <a:sx n="76" d="100"/>
          <a:sy n="76" d="100"/>
        </p:scale>
        <p:origin x="216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4987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82" r:id="rId1"/>
    <p:sldLayoutId id="2147484083" r:id="rId2"/>
    <p:sldLayoutId id="2147484084" r:id="rId3"/>
    <p:sldLayoutId id="2147484085" r:id="rId4"/>
    <p:sldLayoutId id="2147484086" r:id="rId5"/>
    <p:sldLayoutId id="2147484087" r:id="rId6"/>
    <p:sldLayoutId id="2147484088" r:id="rId7"/>
    <p:sldLayoutId id="2147484089" r:id="rId8"/>
    <p:sldLayoutId id="2147484090" r:id="rId9"/>
    <p:sldLayoutId id="2147484091" r:id="rId10"/>
    <p:sldLayoutId id="2147484092" r:id="rId11"/>
    <p:sldLayoutId id="2147484093" r:id="rId12"/>
    <p:sldLayoutId id="2147484094" r:id="rId13"/>
    <p:sldLayoutId id="2147484095" r:id="rId14"/>
    <p:sldLayoutId id="2147484096" r:id="rId15"/>
    <p:sldLayoutId id="214748409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Harrington" charset="0"/>
                <a:ea typeface="Harrington" charset="0"/>
                <a:cs typeface="Harrington" charset="0"/>
              </a:rPr>
              <a:t>Choosing a Topic</a:t>
            </a:r>
            <a:endParaRPr lang="en-US" dirty="0">
              <a:latin typeface="Harrington" charset="0"/>
              <a:ea typeface="Harrington" charset="0"/>
              <a:cs typeface="Harrington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Baskerville" charset="0"/>
                <a:ea typeface="Baskerville" charset="0"/>
                <a:cs typeface="Baskerville" charset="0"/>
              </a:rPr>
              <a:t>Bos</a:t>
            </a:r>
          </a:p>
          <a:p>
            <a:r>
              <a:rPr lang="en-US" dirty="0" smtClean="0">
                <a:latin typeface="Baskerville" charset="0"/>
                <a:ea typeface="Baskerville" charset="0"/>
                <a:cs typeface="Baskerville" charset="0"/>
              </a:rPr>
              <a:t>ENGL1102</a:t>
            </a:r>
            <a:endParaRPr lang="en-US" dirty="0">
              <a:latin typeface="Baskerville" charset="0"/>
              <a:ea typeface="Baskerville" charset="0"/>
              <a:cs typeface="Baskerville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126" y="871532"/>
            <a:ext cx="4039177" cy="277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763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arrington" charset="0"/>
                <a:ea typeface="Harrington" charset="0"/>
                <a:cs typeface="Harrington" charset="0"/>
              </a:rPr>
              <a:t>Importance</a:t>
            </a:r>
            <a:endParaRPr lang="en-US" dirty="0">
              <a:latin typeface="Harrington" charset="0"/>
              <a:ea typeface="Harrington" charset="0"/>
              <a:cs typeface="Harringto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The topic you choose will be the focus for your research and writing 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in this course. </a:t>
            </a:r>
          </a:p>
          <a:p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The 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prospectus asks </a:t>
            </a:r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you to 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provide an overview of the topic, </a:t>
            </a:r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think of research questions, 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and find </a:t>
            </a:r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preliminary 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sources.</a:t>
            </a:r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Next, you will develop a literature review of </a:t>
            </a:r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sources 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you plan to employ in your research.</a:t>
            </a:r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  <a:p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The final component 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is </a:t>
            </a:r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a paper in which you’ll enter the scholarly conversation on your topic by providing your own interpretation or insight.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54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arrington" charset="0"/>
                <a:ea typeface="Harrington" charset="0"/>
                <a:cs typeface="Harrington" charset="0"/>
              </a:rPr>
              <a:t>Theme</a:t>
            </a:r>
            <a:endParaRPr lang="en-US" dirty="0">
              <a:latin typeface="Harrington" charset="0"/>
              <a:ea typeface="Harrington" charset="0"/>
              <a:cs typeface="Harringto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2012" y="1905000"/>
            <a:ext cx="4963055" cy="3777622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Your topic should relate to our course theme of monsters; this includes fantastic beasts, mythological creatures, etc.</a:t>
            </a:r>
          </a:p>
          <a:p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Within this parameter, you can take a variety of approaches, but remember that you will need to develop an original argument (thesis) about your topic. </a:t>
            </a:r>
          </a:p>
          <a:p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617" y="2067274"/>
            <a:ext cx="4265250" cy="277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77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18423"/>
          </a:xfrm>
        </p:spPr>
        <p:txBody>
          <a:bodyPr/>
          <a:lstStyle/>
          <a:p>
            <a:r>
              <a:rPr lang="en-US" dirty="0" smtClean="0">
                <a:latin typeface="Harrington" charset="0"/>
                <a:ea typeface="Harrington" charset="0"/>
                <a:cs typeface="Harrington" charset="0"/>
              </a:rPr>
              <a:t>Why can’t I write about whatever I want?</a:t>
            </a:r>
            <a:endParaRPr lang="en-US" dirty="0">
              <a:latin typeface="Harrington" charset="0"/>
              <a:ea typeface="Harrington" charset="0"/>
              <a:cs typeface="Harringto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981200"/>
            <a:ext cx="8915400" cy="3930022"/>
          </a:xfrm>
        </p:spPr>
        <p:txBody>
          <a:bodyPr/>
          <a:lstStyle/>
          <a:p>
            <a:pPr lvl="0"/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I’ve </a:t>
            </a:r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found that it works best to teach research strategies when we’re all doing the same kind of research and examining similar topics.</a:t>
            </a:r>
          </a:p>
          <a:p>
            <a:pPr lvl="0"/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To write effectively 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about monsters, you can </a:t>
            </a:r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use a range of sources. Scholarly work provides a foundation and ideological orientation, while 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reading </a:t>
            </a:r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news 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articles and </a:t>
            </a:r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visiting online forums can add nuance and depth. </a:t>
            </a:r>
            <a:endParaRPr lang="en-US" sz="2400" dirty="0" smtClean="0">
              <a:latin typeface="Baskerville" charset="0"/>
              <a:ea typeface="Baskerville" charset="0"/>
              <a:cs typeface="Baskerville" charset="0"/>
            </a:endParaRPr>
          </a:p>
          <a:p>
            <a:pPr lvl="0"/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This </a:t>
            </a:r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kind of topic allows you to engage with various types of sources and learn how to ask — and answer — sometimes difficult questions about credibility.</a:t>
            </a:r>
          </a:p>
          <a:p>
            <a:endParaRPr lang="en-US" dirty="0">
              <a:latin typeface="Baskerville" charset="0"/>
              <a:ea typeface="Baskerville" charset="0"/>
              <a:cs typeface="Baskerv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0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arrington" charset="0"/>
                <a:ea typeface="Harrington" charset="0"/>
                <a:cs typeface="Harrington" charset="0"/>
              </a:rPr>
              <a:t>Why can’t I write about whatever I want?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Because there are so many 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monsters and fantastic creatures, </a:t>
            </a:r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most students can find (or define) one that appeals to them. Being engaged in a topic usually leads to stronger work!</a:t>
            </a:r>
          </a:p>
          <a:p>
            <a:pPr lvl="0"/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Monsters connect </a:t>
            </a:r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with some of my areas of interest and expertise, so I can often provide more specific guidance and help than I could with other 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topics. </a:t>
            </a:r>
          </a:p>
          <a:p>
            <a:pPr lvl="0"/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In </a:t>
            </a:r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some cases, I can even point you to specific </a:t>
            </a:r>
            <a:r>
              <a:rPr lang="en-US" sz="2400" dirty="0" smtClean="0">
                <a:latin typeface="Baskerville" charset="0"/>
                <a:ea typeface="Baskerville" charset="0"/>
                <a:cs typeface="Baskerville" charset="0"/>
              </a:rPr>
              <a:t>sources</a:t>
            </a:r>
            <a:r>
              <a:rPr lang="en-US" sz="2400" dirty="0">
                <a:latin typeface="Baskerville" charset="0"/>
                <a:ea typeface="Baskerville" charset="0"/>
                <a:cs typeface="Baskerville" charset="0"/>
              </a:rPr>
              <a:t>.</a:t>
            </a:r>
            <a:endParaRPr lang="en-US" sz="2400" dirty="0">
              <a:latin typeface="Baskerville" charset="0"/>
              <a:ea typeface="Baskerville" charset="0"/>
              <a:cs typeface="Baskerv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8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arrington" charset="0"/>
                <a:ea typeface="Harrington" charset="0"/>
                <a:cs typeface="Harrington" charset="0"/>
              </a:rPr>
              <a:t>Choose a topic</a:t>
            </a:r>
            <a:r>
              <a:rPr lang="is-IS" dirty="0" smtClean="0">
                <a:latin typeface="Harrington" charset="0"/>
                <a:ea typeface="Harrington" charset="0"/>
                <a:cs typeface="Harrington" charset="0"/>
              </a:rPr>
              <a:t>…</a:t>
            </a:r>
            <a:endParaRPr lang="en-US" dirty="0">
              <a:latin typeface="Harrington" charset="0"/>
              <a:ea typeface="Harrington" charset="0"/>
              <a:cs typeface="Harringto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3732" y="2133600"/>
            <a:ext cx="6610879" cy="3777622"/>
          </a:xfrm>
        </p:spPr>
        <p:txBody>
          <a:bodyPr/>
          <a:lstStyle/>
          <a:p>
            <a:pPr lvl="0"/>
            <a:r>
              <a:rPr lang="en-US" sz="2800" dirty="0" smtClean="0">
                <a:latin typeface="Baskerville" charset="0"/>
                <a:ea typeface="Baskerville" charset="0"/>
                <a:cs typeface="Baskerville" charset="0"/>
              </a:rPr>
              <a:t>That </a:t>
            </a:r>
            <a:r>
              <a:rPr lang="en-US" sz="2800" dirty="0">
                <a:latin typeface="Baskerville" charset="0"/>
                <a:ea typeface="Baskerville" charset="0"/>
                <a:cs typeface="Baskerville" charset="0"/>
              </a:rPr>
              <a:t>you find engaging</a:t>
            </a:r>
          </a:p>
          <a:p>
            <a:pPr lvl="0"/>
            <a:r>
              <a:rPr lang="en-US" sz="2800" dirty="0">
                <a:latin typeface="Baskerville" charset="0"/>
                <a:ea typeface="Baskerville" charset="0"/>
                <a:cs typeface="Baskerville" charset="0"/>
              </a:rPr>
              <a:t>That’s appropriate for this assignment and your audience</a:t>
            </a:r>
          </a:p>
          <a:p>
            <a:pPr lvl="0"/>
            <a:r>
              <a:rPr lang="en-US" sz="2800" dirty="0">
                <a:latin typeface="Baskerville" charset="0"/>
                <a:ea typeface="Baskerville" charset="0"/>
                <a:cs typeface="Baskerville" charset="0"/>
              </a:rPr>
              <a:t>That allows for solid, productive research questions</a:t>
            </a:r>
          </a:p>
          <a:p>
            <a:pPr lvl="0"/>
            <a:r>
              <a:rPr lang="en-US" sz="2800" dirty="0">
                <a:latin typeface="Baskerville" charset="0"/>
                <a:ea typeface="Baskerville" charset="0"/>
                <a:cs typeface="Baskerville" charset="0"/>
              </a:rPr>
              <a:t>About which you can find appropriate sources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066" y="2108944"/>
            <a:ext cx="2309283" cy="353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7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arrington" charset="0"/>
                <a:ea typeface="Harrington" charset="0"/>
                <a:cs typeface="Harrington" charset="0"/>
              </a:rPr>
              <a:t>Tips for selecting your topic</a:t>
            </a:r>
            <a:endParaRPr lang="en-US" dirty="0">
              <a:latin typeface="Harrington" charset="0"/>
              <a:ea typeface="Harrington" charset="0"/>
              <a:cs typeface="Harrington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950" y="2080377"/>
            <a:ext cx="2427817" cy="352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88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arrington" charset="0"/>
                <a:ea typeface="Harrington" charset="0"/>
                <a:cs typeface="Harrington" charset="0"/>
              </a:rPr>
              <a:t>Various approaches</a:t>
            </a:r>
            <a:endParaRPr lang="en-US" dirty="0">
              <a:latin typeface="Harrington" charset="0"/>
              <a:ea typeface="Harrington" charset="0"/>
              <a:cs typeface="Harringto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387600"/>
            <a:ext cx="8915400" cy="352362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Baskerville" charset="0"/>
                <a:ea typeface="Baskerville" charset="0"/>
                <a:cs typeface="Baskerville" charset="0"/>
              </a:rPr>
              <a:t>Compare/contrast a book and a film</a:t>
            </a:r>
          </a:p>
          <a:p>
            <a:r>
              <a:rPr lang="en-US" sz="2800" dirty="0" smtClean="0">
                <a:latin typeface="Baskerville" charset="0"/>
                <a:ea typeface="Baskerville" charset="0"/>
                <a:cs typeface="Baskerville" charset="0"/>
              </a:rPr>
              <a:t>Examine the cultural significance of a specific monster or creature</a:t>
            </a:r>
          </a:p>
          <a:p>
            <a:r>
              <a:rPr lang="en-US" sz="2800" dirty="0" smtClean="0">
                <a:latin typeface="Baskerville" charset="0"/>
                <a:ea typeface="Baskerville" charset="0"/>
                <a:cs typeface="Baskerville" charset="0"/>
              </a:rPr>
              <a:t>Look at how a monster has changed in different contexts</a:t>
            </a:r>
          </a:p>
          <a:p>
            <a:r>
              <a:rPr lang="en-US" sz="2800" dirty="0" smtClean="0">
                <a:latin typeface="Baskerville" charset="0"/>
                <a:ea typeface="Baskerville" charset="0"/>
                <a:cs typeface="Baskerville" charset="0"/>
              </a:rPr>
              <a:t>Examine the role of monsters or creatures in a video game</a:t>
            </a:r>
            <a:endParaRPr lang="en-US" sz="2800" dirty="0">
              <a:latin typeface="Baskerville" charset="0"/>
              <a:ea typeface="Baskerville" charset="0"/>
              <a:cs typeface="Baskerv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8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arrington" charset="0"/>
                <a:ea typeface="Harrington" charset="0"/>
                <a:cs typeface="Harrington" charset="0"/>
              </a:rPr>
              <a:t>Questions to consider</a:t>
            </a:r>
            <a:endParaRPr lang="en-US" dirty="0">
              <a:latin typeface="Harrington" charset="0"/>
              <a:ea typeface="Harrington" charset="0"/>
              <a:cs typeface="Harringto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Baskerville" charset="0"/>
                <a:ea typeface="Baskerville" charset="0"/>
                <a:cs typeface="Baskerville" charset="0"/>
              </a:rPr>
              <a:t>Is your topic specific enough to allow meaningful research?</a:t>
            </a:r>
          </a:p>
          <a:p>
            <a:r>
              <a:rPr lang="en-US" sz="3200" dirty="0" smtClean="0">
                <a:latin typeface="Baskerville" charset="0"/>
                <a:ea typeface="Baskerville" charset="0"/>
                <a:cs typeface="Baskerville" charset="0"/>
              </a:rPr>
              <a:t>Can you find an appropriate number of sources?</a:t>
            </a:r>
          </a:p>
          <a:p>
            <a:r>
              <a:rPr lang="en-US" sz="3200" dirty="0" smtClean="0">
                <a:latin typeface="Baskerville" charset="0"/>
                <a:ea typeface="Baskerville" charset="0"/>
                <a:cs typeface="Baskerville" charset="0"/>
              </a:rPr>
              <a:t>Are there gaps in the research, or has this topic been thoroughly addressed?</a:t>
            </a:r>
          </a:p>
        </p:txBody>
      </p:sp>
    </p:spTree>
    <p:extLst>
      <p:ext uri="{BB962C8B-B14F-4D97-AF65-F5344CB8AC3E}">
        <p14:creationId xmlns:p14="http://schemas.microsoft.com/office/powerpoint/2010/main" val="113651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arrington" charset="0"/>
                <a:ea typeface="Harrington" charset="0"/>
                <a:cs typeface="Harrington" charset="0"/>
              </a:rPr>
              <a:t>Questions to consider</a:t>
            </a:r>
            <a:endParaRPr lang="en-US" dirty="0">
              <a:latin typeface="Harrington" charset="0"/>
              <a:ea typeface="Harrington" charset="0"/>
              <a:cs typeface="Harringto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latin typeface="Baskerville" charset="0"/>
                <a:ea typeface="Baskerville" charset="0"/>
                <a:cs typeface="Baskerville" charset="0"/>
              </a:rPr>
              <a:t>Can you think of an original perspective or approach to the topic?</a:t>
            </a:r>
          </a:p>
          <a:p>
            <a:r>
              <a:rPr lang="en-US" sz="3200" dirty="0">
                <a:latin typeface="Baskerville" charset="0"/>
                <a:ea typeface="Baskerville" charset="0"/>
                <a:cs typeface="Baskerville" charset="0"/>
              </a:rPr>
              <a:t>Do you have strong feelings that might interfere with your </a:t>
            </a:r>
            <a:r>
              <a:rPr lang="en-US" sz="3200" dirty="0" smtClean="0">
                <a:latin typeface="Baskerville" charset="0"/>
                <a:ea typeface="Baskerville" charset="0"/>
                <a:cs typeface="Baskerville" charset="0"/>
              </a:rPr>
              <a:t>objectivity as a researcher?</a:t>
            </a:r>
          </a:p>
          <a:p>
            <a:r>
              <a:rPr lang="en-US" sz="3200" dirty="0" smtClean="0">
                <a:latin typeface="Baskerville" charset="0"/>
                <a:ea typeface="Baskerville" charset="0"/>
                <a:cs typeface="Baskerville" charset="0"/>
              </a:rPr>
              <a:t>Do you have a thorough knowledge of the topic, or are there questions you can still explore?</a:t>
            </a:r>
          </a:p>
          <a:p>
            <a:endParaRPr lang="en-US" dirty="0">
              <a:latin typeface="Baskerville" charset="0"/>
              <a:ea typeface="Baskerville" charset="0"/>
              <a:cs typeface="Baskerville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27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72</TotalTime>
  <Words>485</Words>
  <Application>Microsoft Macintosh PowerPoint</Application>
  <PresentationFormat>Widescreen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Baskerville</vt:lpstr>
      <vt:lpstr>Century Gothic</vt:lpstr>
      <vt:lpstr>Harrington</vt:lpstr>
      <vt:lpstr>Wingdings 3</vt:lpstr>
      <vt:lpstr>Arial</vt:lpstr>
      <vt:lpstr>Wisp</vt:lpstr>
      <vt:lpstr>Choosing a Topic</vt:lpstr>
      <vt:lpstr>Importance</vt:lpstr>
      <vt:lpstr>Theme</vt:lpstr>
      <vt:lpstr>Why can’t I write about whatever I want?</vt:lpstr>
      <vt:lpstr>Why can’t I write about whatever I want?</vt:lpstr>
      <vt:lpstr>Choose a topic…</vt:lpstr>
      <vt:lpstr>Tips for selecting your topic</vt:lpstr>
      <vt:lpstr>Various approaches</vt:lpstr>
      <vt:lpstr>Questions to consider</vt:lpstr>
      <vt:lpstr>Questions to consider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Choosing a Topic</dc:title>
  <dc:creator>Monique Bos</dc:creator>
  <cp:lastModifiedBy>Monique Bos</cp:lastModifiedBy>
  <cp:revision>7</cp:revision>
  <dcterms:created xsi:type="dcterms:W3CDTF">2018-05-10T14:56:42Z</dcterms:created>
  <dcterms:modified xsi:type="dcterms:W3CDTF">2018-05-10T16:09:39Z</dcterms:modified>
</cp:coreProperties>
</file>