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sldIdLst>
    <p:sldId id="256" r:id="rId2"/>
    <p:sldId id="263" r:id="rId3"/>
    <p:sldId id="265" r:id="rId4"/>
    <p:sldId id="257" r:id="rId5"/>
    <p:sldId id="259" r:id="rId6"/>
    <p:sldId id="267" r:id="rId7"/>
    <p:sldId id="268" r:id="rId8"/>
    <p:sldId id="260" r:id="rId9"/>
    <p:sldId id="258" r:id="rId10"/>
    <p:sldId id="261" r:id="rId11"/>
    <p:sldId id="262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96"/>
  </p:normalViewPr>
  <p:slideViewPr>
    <p:cSldViewPr snapToGrid="0" snapToObjects="1">
      <p:cViewPr varScale="1">
        <p:scale>
          <a:sx n="76" d="100"/>
          <a:sy n="76" d="100"/>
        </p:scale>
        <p:origin x="216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9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2880255" cy="2262781"/>
          </a:xfrm>
        </p:spPr>
        <p:txBody>
          <a:bodyPr/>
          <a:lstStyle/>
          <a:p>
            <a:r>
              <a:rPr lang="en-US" dirty="0" smtClean="0"/>
              <a:t>Syllabus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14 November 2017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732" y="1812973"/>
            <a:ext cx="5757335" cy="352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2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Think of an introductory-level course in your field that you might teach or might like to teach</a:t>
            </a:r>
          </a:p>
          <a:p>
            <a:r>
              <a:rPr lang="en-US" sz="3200" dirty="0" smtClean="0"/>
              <a:t>What would you look for in a syllabus?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88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Research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399" y="1905000"/>
            <a:ext cx="3509433" cy="404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8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syllabi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Establishes priorities and expectations (Keller et al., 2014; </a:t>
            </a:r>
            <a:r>
              <a:rPr lang="en-US" sz="2800" dirty="0" err="1" smtClean="0"/>
              <a:t>Sulik</a:t>
            </a:r>
            <a:r>
              <a:rPr lang="en-US" sz="2800" dirty="0" smtClean="0"/>
              <a:t> &amp; Keys, 2013)</a:t>
            </a:r>
          </a:p>
          <a:p>
            <a:r>
              <a:rPr lang="en-US" sz="2800" dirty="0" smtClean="0"/>
              <a:t>Sets the tone for the class (</a:t>
            </a:r>
            <a:r>
              <a:rPr lang="en-US" sz="2800" dirty="0" err="1" smtClean="0"/>
              <a:t>Sulik</a:t>
            </a:r>
            <a:r>
              <a:rPr lang="en-US" sz="2800" dirty="0" smtClean="0"/>
              <a:t> &amp; Keys, 2013)</a:t>
            </a:r>
          </a:p>
          <a:p>
            <a:r>
              <a:rPr lang="en-US" sz="2800" dirty="0"/>
              <a:t>Answers students’ question of “What’s in it for me?” (Canada 2013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Tone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Plain and direct language</a:t>
            </a:r>
          </a:p>
          <a:p>
            <a:r>
              <a:rPr lang="en-US" sz="2400" dirty="0" smtClean="0"/>
              <a:t>Friendliness</a:t>
            </a:r>
          </a:p>
          <a:p>
            <a:r>
              <a:rPr lang="en-US" sz="2400" dirty="0" smtClean="0"/>
              <a:t>Humility</a:t>
            </a:r>
          </a:p>
          <a:p>
            <a:pPr lvl="1"/>
            <a:r>
              <a:rPr lang="en-US" sz="2400" dirty="0" smtClean="0"/>
              <a:t>(Canada, 2013)</a:t>
            </a:r>
          </a:p>
          <a:p>
            <a:r>
              <a:rPr lang="en-US" sz="2400" dirty="0" smtClean="0"/>
              <a:t>A syllabus that seems warm, friendly, and welcoming leads to similar perceptions of the instructor (</a:t>
            </a:r>
            <a:r>
              <a:rPr lang="en-US" sz="2400" dirty="0" err="1" smtClean="0"/>
              <a:t>Sulik</a:t>
            </a:r>
            <a:r>
              <a:rPr lang="en-US" sz="2400" dirty="0" smtClean="0"/>
              <a:t> &amp; Keys, 2013)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345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505577"/>
            <a:ext cx="8911687" cy="1280890"/>
          </a:xfrm>
        </p:spPr>
        <p:txBody>
          <a:bodyPr/>
          <a:lstStyle/>
          <a:p>
            <a:r>
              <a:rPr lang="en-US" dirty="0" smtClean="0"/>
              <a:t>What do students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about course </a:t>
            </a:r>
            <a:r>
              <a:rPr lang="en-US" dirty="0" smtClean="0"/>
              <a:t>materials</a:t>
            </a:r>
          </a:p>
          <a:p>
            <a:r>
              <a:rPr lang="en-US" dirty="0"/>
              <a:t>Information about their grades, especially</a:t>
            </a:r>
          </a:p>
          <a:p>
            <a:pPr lvl="1"/>
            <a:r>
              <a:rPr lang="en-US" dirty="0"/>
              <a:t>Extra credit</a:t>
            </a:r>
          </a:p>
          <a:p>
            <a:pPr lvl="1"/>
            <a:r>
              <a:rPr lang="en-US" dirty="0"/>
              <a:t>Types of quizzes and exams</a:t>
            </a:r>
          </a:p>
          <a:p>
            <a:pPr lvl="1"/>
            <a:r>
              <a:rPr lang="en-US" dirty="0"/>
              <a:t>Out-of-class activities (</a:t>
            </a:r>
            <a:r>
              <a:rPr lang="en-US" dirty="0" smtClean="0"/>
              <a:t>Keller</a:t>
            </a:r>
            <a:r>
              <a:rPr lang="en-US" dirty="0"/>
              <a:t> </a:t>
            </a:r>
            <a:r>
              <a:rPr lang="en-US" dirty="0" smtClean="0"/>
              <a:t>et al., 2014)</a:t>
            </a:r>
          </a:p>
          <a:p>
            <a:r>
              <a:rPr lang="en-US" dirty="0" smtClean="0"/>
              <a:t>Assignment information and rubrics</a:t>
            </a:r>
          </a:p>
          <a:p>
            <a:r>
              <a:rPr lang="en-US" dirty="0" smtClean="0"/>
              <a:t>Due dates</a:t>
            </a:r>
          </a:p>
          <a:p>
            <a:r>
              <a:rPr lang="en-US" dirty="0" smtClean="0"/>
              <a:t>Graphic syllabi (concept maps)—with some explanation of what a concept map is (Sauer &amp; </a:t>
            </a:r>
            <a:r>
              <a:rPr lang="en-US" dirty="0" err="1" smtClean="0"/>
              <a:t>Calimaris</a:t>
            </a:r>
            <a:r>
              <a:rPr lang="en-US" dirty="0" smtClean="0"/>
              <a:t>, 2015)</a:t>
            </a:r>
          </a:p>
        </p:txBody>
      </p:sp>
    </p:spTree>
    <p:extLst>
      <p:ext uri="{BB962C8B-B14F-4D97-AF65-F5344CB8AC3E}">
        <p14:creationId xmlns:p14="http://schemas.microsoft.com/office/powerpoint/2010/main" val="111930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prefer medium (9-page) and long (15-page) syllabi to shorter versions (Harrington and </a:t>
            </a:r>
            <a:r>
              <a:rPr lang="en-US" dirty="0" err="1" smtClean="0"/>
              <a:t>Gabert-Quillen</a:t>
            </a:r>
            <a:r>
              <a:rPr lang="en-US" dirty="0" smtClean="0"/>
              <a:t>, 2015)</a:t>
            </a:r>
          </a:p>
          <a:p>
            <a:pPr lvl="1"/>
            <a:r>
              <a:rPr lang="en-US" dirty="0"/>
              <a:t>Greater overall impression of course and professor</a:t>
            </a:r>
          </a:p>
          <a:p>
            <a:pPr lvl="1"/>
            <a:r>
              <a:rPr lang="en-US" dirty="0"/>
              <a:t>Expectation that the instructor would be more caring and helpful</a:t>
            </a:r>
          </a:p>
          <a:p>
            <a:pPr lvl="1"/>
            <a:r>
              <a:rPr lang="en-US" dirty="0"/>
              <a:t>Students said they were more willing to seek help from the instructor and were more motivated to take the </a:t>
            </a:r>
            <a:r>
              <a:rPr lang="en-US" dirty="0" smtClean="0"/>
              <a:t>course</a:t>
            </a:r>
          </a:p>
          <a:p>
            <a:r>
              <a:rPr lang="en-US" dirty="0" smtClean="0"/>
              <a:t>These results applied to students with more than 24 credit hours. Students with under 24 credit hours reported no significant changes in perception based on syllabus length.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to Faculty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Enthusiasm and excitement about syllabus design and course</a:t>
            </a:r>
          </a:p>
          <a:p>
            <a:r>
              <a:rPr lang="en-US" dirty="0" smtClean="0"/>
              <a:t>Positive first impressions can lead to better evaluations</a:t>
            </a:r>
          </a:p>
          <a:p>
            <a:r>
              <a:rPr lang="en-US" dirty="0" smtClean="0"/>
              <a:t>Students who perceive the professor as friendly and helpful are more likely to ask questions and seek help</a:t>
            </a:r>
          </a:p>
          <a:p>
            <a:r>
              <a:rPr lang="en-US" dirty="0" smtClean="0"/>
              <a:t>Can immediately create an open dialogue between instructor and students</a:t>
            </a:r>
          </a:p>
          <a:p>
            <a:r>
              <a:rPr lang="en-US" dirty="0" smtClean="0"/>
              <a:t>Ideally, a user-friendly thesis will lead to more usage amongst students and fewer e-mails with questions you already answered in the syllabus.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8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Syllabi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History 1000</a:t>
            </a:r>
          </a:p>
          <a:p>
            <a:r>
              <a:rPr lang="en-US" sz="2400" dirty="0" smtClean="0"/>
              <a:t>English 1101</a:t>
            </a:r>
          </a:p>
          <a:p>
            <a:r>
              <a:rPr lang="en-US" sz="2400" dirty="0" smtClean="0"/>
              <a:t>Focus on the course introduction and 1-2 other sections.</a:t>
            </a:r>
          </a:p>
          <a:p>
            <a:pPr lvl="1"/>
            <a:r>
              <a:rPr lang="en-US" sz="2200" dirty="0" smtClean="0"/>
              <a:t>What impression of the course do you have after looking at the syllabus?</a:t>
            </a:r>
            <a:endParaRPr lang="en-US" sz="2200" dirty="0"/>
          </a:p>
          <a:p>
            <a:pPr lvl="1"/>
            <a:r>
              <a:rPr lang="en-US" sz="2200" dirty="0" smtClean="0"/>
              <a:t>What impression of the instructor do you have after looking at the syllabus?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5217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Debrief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67" y="1918018"/>
            <a:ext cx="6656387" cy="3993832"/>
          </a:xfrm>
        </p:spPr>
      </p:pic>
    </p:spTree>
    <p:extLst>
      <p:ext uri="{BB962C8B-B14F-4D97-AF65-F5344CB8AC3E}">
        <p14:creationId xmlns:p14="http://schemas.microsoft.com/office/powerpoint/2010/main" val="10181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Write a brief (2-3 sentence) course introduction to your syllabus.</a:t>
            </a:r>
          </a:p>
          <a:p>
            <a:r>
              <a:rPr lang="en-US" sz="2400" dirty="0" smtClean="0"/>
              <a:t>Outline the sections in the rest of your syllabus. </a:t>
            </a:r>
          </a:p>
          <a:p>
            <a:pPr lvl="1"/>
            <a:r>
              <a:rPr lang="en-US" sz="2200" dirty="0" smtClean="0"/>
              <a:t>What content would you include, and why? </a:t>
            </a:r>
          </a:p>
          <a:p>
            <a:pPr lvl="1"/>
            <a:r>
              <a:rPr lang="en-US" sz="2200" dirty="0" smtClean="0"/>
              <a:t>What content would you choose not to include, and why?</a:t>
            </a:r>
          </a:p>
        </p:txBody>
      </p:sp>
    </p:spTree>
    <p:extLst>
      <p:ext uri="{BB962C8B-B14F-4D97-AF65-F5344CB8AC3E}">
        <p14:creationId xmlns:p14="http://schemas.microsoft.com/office/powerpoint/2010/main" val="16960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Syllabus Rubric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1639791"/>
            <a:ext cx="3511173" cy="4441393"/>
          </a:xfrm>
        </p:spPr>
      </p:pic>
    </p:spTree>
    <p:extLst>
      <p:ext uri="{BB962C8B-B14F-4D97-AF65-F5344CB8AC3E}">
        <p14:creationId xmlns:p14="http://schemas.microsoft.com/office/powerpoint/2010/main" val="105070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800" y="1676400"/>
            <a:ext cx="9167812" cy="4234822"/>
          </a:xfrm>
        </p:spPr>
        <p:txBody>
          <a:bodyPr>
            <a:noAutofit/>
          </a:bodyPr>
          <a:lstStyle/>
          <a:p>
            <a:r>
              <a:rPr lang="en-US" sz="1600" dirty="0" smtClean="0"/>
              <a:t>Canada, M. (2013). The </a:t>
            </a:r>
            <a:r>
              <a:rPr lang="en-US" sz="1600" dirty="0"/>
              <a:t>s</a:t>
            </a:r>
            <a:r>
              <a:rPr lang="en-US" sz="1600" dirty="0" smtClean="0"/>
              <a:t>yllabus: A place to engage </a:t>
            </a:r>
            <a:r>
              <a:rPr lang="en-US" sz="1600" dirty="0"/>
              <a:t>s</a:t>
            </a:r>
            <a:r>
              <a:rPr lang="en-US" sz="1600" dirty="0" smtClean="0"/>
              <a:t>tudents’ egos. </a:t>
            </a:r>
            <a:r>
              <a:rPr lang="en-US" sz="1600" i="1" dirty="0" smtClean="0"/>
              <a:t>New Directions for Teaching and Learning</a:t>
            </a:r>
            <a:r>
              <a:rPr lang="en-US" sz="1600" dirty="0" smtClean="0"/>
              <a:t> 135, </a:t>
            </a:r>
            <a:r>
              <a:rPr lang="en-US" sz="1600" dirty="0"/>
              <a:t>p</a:t>
            </a:r>
            <a:r>
              <a:rPr lang="en-US" sz="1600" dirty="0" smtClean="0"/>
              <a:t>. 37-42. </a:t>
            </a:r>
            <a:r>
              <a:rPr lang="en-US" sz="1600" dirty="0" err="1" smtClean="0"/>
              <a:t>doi</a:t>
            </a:r>
            <a:r>
              <a:rPr lang="en-US" sz="1600" dirty="0" smtClean="0"/>
              <a:t> 10.1002/tl.20062</a:t>
            </a:r>
          </a:p>
          <a:p>
            <a:r>
              <a:rPr lang="en-US" sz="1600" dirty="0"/>
              <a:t>Harrington, </a:t>
            </a:r>
            <a:r>
              <a:rPr lang="en-US" sz="1600" dirty="0" smtClean="0"/>
              <a:t>C.M. &amp; </a:t>
            </a:r>
            <a:r>
              <a:rPr lang="en-US" sz="1600" dirty="0" err="1" smtClean="0"/>
              <a:t>Gabert-Quillen</a:t>
            </a:r>
            <a:r>
              <a:rPr lang="en-US" sz="1600" dirty="0" smtClean="0"/>
              <a:t>, C.A. (2015). Syllabus </a:t>
            </a:r>
            <a:r>
              <a:rPr lang="en-US" sz="1600" dirty="0"/>
              <a:t>l</a:t>
            </a:r>
            <a:r>
              <a:rPr lang="en-US" sz="1600" dirty="0" smtClean="0"/>
              <a:t>ength </a:t>
            </a:r>
            <a:r>
              <a:rPr lang="en-US" sz="1600" dirty="0"/>
              <a:t>and </a:t>
            </a:r>
            <a:r>
              <a:rPr lang="en-US" sz="1600" dirty="0" smtClean="0"/>
              <a:t>use </a:t>
            </a:r>
            <a:r>
              <a:rPr lang="en-US" sz="1600" dirty="0"/>
              <a:t>of </a:t>
            </a:r>
            <a:r>
              <a:rPr lang="en-US" sz="1600" dirty="0" smtClean="0"/>
              <a:t>images</a:t>
            </a:r>
            <a:r>
              <a:rPr lang="en-US" sz="1600" dirty="0"/>
              <a:t>: An </a:t>
            </a:r>
            <a:r>
              <a:rPr lang="en-US" sz="1600" dirty="0" smtClean="0"/>
              <a:t>empirical </a:t>
            </a:r>
            <a:r>
              <a:rPr lang="en-US" sz="1600" dirty="0"/>
              <a:t>i</a:t>
            </a:r>
            <a:r>
              <a:rPr lang="en-US" sz="1600" dirty="0" smtClean="0"/>
              <a:t>nvestigation </a:t>
            </a:r>
            <a:r>
              <a:rPr lang="en-US" sz="1600" dirty="0"/>
              <a:t>of </a:t>
            </a:r>
            <a:r>
              <a:rPr lang="en-US" sz="1600" dirty="0" smtClean="0"/>
              <a:t>student </a:t>
            </a:r>
            <a:r>
              <a:rPr lang="en-US" sz="1600" dirty="0"/>
              <a:t>p</a:t>
            </a:r>
            <a:r>
              <a:rPr lang="en-US" sz="1600" dirty="0" smtClean="0"/>
              <a:t>erceptions. </a:t>
            </a:r>
            <a:r>
              <a:rPr lang="en-US" sz="1600" i="1" dirty="0"/>
              <a:t>Scholarship of Teaching and Learning in Psychology </a:t>
            </a:r>
            <a:r>
              <a:rPr lang="en-US" sz="1600" dirty="0"/>
              <a:t>1:3, </a:t>
            </a:r>
            <a:r>
              <a:rPr lang="en-US" sz="1600" dirty="0" smtClean="0"/>
              <a:t>p</a:t>
            </a:r>
            <a:r>
              <a:rPr lang="en-US" sz="1600" dirty="0"/>
              <a:t>. </a:t>
            </a:r>
            <a:r>
              <a:rPr lang="en-US" sz="1600" dirty="0" smtClean="0"/>
              <a:t>225-243.</a:t>
            </a:r>
          </a:p>
          <a:p>
            <a:r>
              <a:rPr lang="en-US" sz="1600" dirty="0" smtClean="0"/>
              <a:t>Keller, C.E., </a:t>
            </a:r>
            <a:r>
              <a:rPr lang="en-US" sz="1600" dirty="0" err="1" smtClean="0"/>
              <a:t>Marcis</a:t>
            </a:r>
            <a:r>
              <a:rPr lang="en-US" sz="1600" dirty="0" smtClean="0"/>
              <a:t>, J.G., &amp; Deck, A.B. (2014). A </a:t>
            </a:r>
            <a:r>
              <a:rPr lang="en-US" sz="1600" dirty="0"/>
              <a:t>n</a:t>
            </a:r>
            <a:r>
              <a:rPr lang="en-US" sz="1600" dirty="0" smtClean="0"/>
              <a:t>ational </a:t>
            </a:r>
            <a:r>
              <a:rPr lang="en-US" sz="1600" dirty="0"/>
              <a:t>s</a:t>
            </a:r>
            <a:r>
              <a:rPr lang="en-US" sz="1600" dirty="0" smtClean="0"/>
              <a:t>urvey on the perceived </a:t>
            </a:r>
            <a:r>
              <a:rPr lang="en-US" sz="1600" dirty="0"/>
              <a:t>i</a:t>
            </a:r>
            <a:r>
              <a:rPr lang="en-US" sz="1600" dirty="0" smtClean="0"/>
              <a:t>mportance of syllabus </a:t>
            </a:r>
            <a:r>
              <a:rPr lang="en-US" sz="1600" dirty="0"/>
              <a:t>c</a:t>
            </a:r>
            <a:r>
              <a:rPr lang="en-US" sz="1600" dirty="0" smtClean="0"/>
              <a:t>omponents: Differences and agreements </a:t>
            </a:r>
            <a:r>
              <a:rPr lang="en-US" sz="1600" dirty="0"/>
              <a:t>b</a:t>
            </a:r>
            <a:r>
              <a:rPr lang="en-US" sz="1600" dirty="0" smtClean="0"/>
              <a:t>etween </a:t>
            </a:r>
            <a:r>
              <a:rPr lang="en-US" sz="1600" dirty="0"/>
              <a:t>s</a:t>
            </a:r>
            <a:r>
              <a:rPr lang="en-US" sz="1600" dirty="0" smtClean="0"/>
              <a:t>tudents and instructors in the principles of accounting </a:t>
            </a:r>
            <a:r>
              <a:rPr lang="en-US" sz="1600" dirty="0"/>
              <a:t>c</a:t>
            </a:r>
            <a:r>
              <a:rPr lang="en-US" sz="1600" dirty="0" smtClean="0"/>
              <a:t>ourse. </a:t>
            </a:r>
            <a:r>
              <a:rPr lang="en-US" sz="1600" i="1" dirty="0" smtClean="0"/>
              <a:t>Academy of Educational Leadership Journal</a:t>
            </a:r>
            <a:r>
              <a:rPr lang="en-US" sz="1600" dirty="0" smtClean="0"/>
              <a:t>, 18:3, p. 23-34.</a:t>
            </a:r>
          </a:p>
          <a:p>
            <a:r>
              <a:rPr lang="en-US" sz="1600" dirty="0"/>
              <a:t>Sauer, </a:t>
            </a:r>
            <a:r>
              <a:rPr lang="en-US" sz="1600" dirty="0" smtClean="0"/>
              <a:t>K.M</a:t>
            </a:r>
            <a:r>
              <a:rPr lang="en-US" sz="1600" dirty="0"/>
              <a:t>., </a:t>
            </a:r>
            <a:r>
              <a:rPr lang="en-US" sz="1600" dirty="0" smtClean="0"/>
              <a:t>&amp; </a:t>
            </a:r>
            <a:r>
              <a:rPr lang="en-US" sz="1600" dirty="0" err="1" smtClean="0"/>
              <a:t>Calimeris</a:t>
            </a:r>
            <a:r>
              <a:rPr lang="en-US" sz="1600" dirty="0" smtClean="0"/>
              <a:t>, L. (2015). The </a:t>
            </a:r>
            <a:r>
              <a:rPr lang="en-US" sz="1600" dirty="0"/>
              <a:t>s</a:t>
            </a:r>
            <a:r>
              <a:rPr lang="en-US" sz="1600" dirty="0" smtClean="0"/>
              <a:t>yllabus </a:t>
            </a:r>
            <a:r>
              <a:rPr lang="en-US" sz="1600" dirty="0"/>
              <a:t>e</a:t>
            </a:r>
            <a:r>
              <a:rPr lang="en-US" sz="1600" dirty="0" smtClean="0"/>
              <a:t>volved</a:t>
            </a:r>
            <a:r>
              <a:rPr lang="en-US" sz="1600" dirty="0"/>
              <a:t>: Extended </a:t>
            </a:r>
            <a:r>
              <a:rPr lang="en-US" sz="1600" dirty="0" smtClean="0"/>
              <a:t>graphic </a:t>
            </a:r>
            <a:r>
              <a:rPr lang="en-US" sz="1600" dirty="0"/>
              <a:t>s</a:t>
            </a:r>
            <a:r>
              <a:rPr lang="en-US" sz="1600" dirty="0" smtClean="0"/>
              <a:t>yllabi </a:t>
            </a:r>
            <a:r>
              <a:rPr lang="en-US" sz="1600" dirty="0"/>
              <a:t>for </a:t>
            </a:r>
            <a:r>
              <a:rPr lang="en-US" sz="1600" dirty="0" smtClean="0"/>
              <a:t>economics </a:t>
            </a:r>
            <a:r>
              <a:rPr lang="en-US" sz="1600" dirty="0"/>
              <a:t>c</a:t>
            </a:r>
            <a:r>
              <a:rPr lang="en-US" sz="1600" dirty="0" smtClean="0"/>
              <a:t>ourses. </a:t>
            </a:r>
            <a:r>
              <a:rPr lang="en-US" sz="1600" i="1" dirty="0"/>
              <a:t>Journal of Economics and Economic Education </a:t>
            </a:r>
            <a:r>
              <a:rPr lang="en-US" sz="1600" i="1" dirty="0" smtClean="0"/>
              <a:t>Research</a:t>
            </a:r>
            <a:r>
              <a:rPr lang="en-US" sz="1600" dirty="0" smtClean="0"/>
              <a:t> </a:t>
            </a:r>
            <a:r>
              <a:rPr lang="en-US" sz="1600" dirty="0"/>
              <a:t>16:1, p. 135-48</a:t>
            </a:r>
            <a:r>
              <a:rPr lang="en-US" sz="1600" dirty="0" smtClean="0"/>
              <a:t>.</a:t>
            </a:r>
          </a:p>
          <a:p>
            <a:r>
              <a:rPr lang="en-US" sz="1600" dirty="0" err="1" smtClean="0"/>
              <a:t>Sulik</a:t>
            </a:r>
            <a:r>
              <a:rPr lang="en-US" sz="1600" dirty="0" smtClean="0"/>
              <a:t>, G., &amp; Keys, J. (2013). “Many </a:t>
            </a:r>
            <a:r>
              <a:rPr lang="en-US" sz="1600" dirty="0"/>
              <a:t>s</a:t>
            </a:r>
            <a:r>
              <a:rPr lang="en-US" sz="1600" dirty="0" smtClean="0"/>
              <a:t>tudents </a:t>
            </a:r>
            <a:r>
              <a:rPr lang="en-US" sz="1600" dirty="0"/>
              <a:t>r</a:t>
            </a:r>
            <a:r>
              <a:rPr lang="en-US" sz="1600" dirty="0" smtClean="0"/>
              <a:t>eally </a:t>
            </a:r>
            <a:r>
              <a:rPr lang="en-US" sz="1600" dirty="0"/>
              <a:t>d</a:t>
            </a:r>
            <a:r>
              <a:rPr lang="en-US" sz="1600" dirty="0" smtClean="0"/>
              <a:t>o </a:t>
            </a:r>
            <a:r>
              <a:rPr lang="en-US" sz="1600" dirty="0"/>
              <a:t>n</a:t>
            </a:r>
            <a:r>
              <a:rPr lang="en-US" sz="1600" dirty="0" smtClean="0"/>
              <a:t>ot </a:t>
            </a:r>
            <a:r>
              <a:rPr lang="en-US" sz="1600" dirty="0"/>
              <a:t>y</a:t>
            </a:r>
            <a:r>
              <a:rPr lang="en-US" sz="1600" dirty="0" smtClean="0"/>
              <a:t>et </a:t>
            </a:r>
            <a:r>
              <a:rPr lang="en-US" sz="1600" dirty="0"/>
              <a:t>k</a:t>
            </a:r>
            <a:r>
              <a:rPr lang="en-US" sz="1600" dirty="0" smtClean="0"/>
              <a:t>now </a:t>
            </a:r>
            <a:r>
              <a:rPr lang="en-US" sz="1600" dirty="0"/>
              <a:t>h</a:t>
            </a:r>
            <a:r>
              <a:rPr lang="en-US" sz="1600" dirty="0" smtClean="0"/>
              <a:t>ow to behave!”: The syllabus as a tool for socialization. </a:t>
            </a:r>
            <a:r>
              <a:rPr lang="en-US" sz="1600" i="1" dirty="0" smtClean="0"/>
              <a:t>Teaching Sociology </a:t>
            </a:r>
            <a:r>
              <a:rPr lang="en-US" sz="1600" dirty="0" smtClean="0"/>
              <a:t>42:2, p. 151-160.</a:t>
            </a:r>
          </a:p>
        </p:txBody>
      </p:sp>
    </p:spTree>
    <p:extLst>
      <p:ext uri="{BB962C8B-B14F-4D97-AF65-F5344CB8AC3E}">
        <p14:creationId xmlns:p14="http://schemas.microsoft.com/office/powerpoint/2010/main" val="15990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7936</TotalTime>
  <Words>635</Words>
  <Application>Microsoft Macintosh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Century Gothic</vt:lpstr>
      <vt:lpstr>Wingdings 3</vt:lpstr>
      <vt:lpstr>Arial</vt:lpstr>
      <vt:lpstr>Wisp</vt:lpstr>
      <vt:lpstr>Syllabus Design</vt:lpstr>
      <vt:lpstr>Pre-activities</vt:lpstr>
      <vt:lpstr>Overview of Research</vt:lpstr>
      <vt:lpstr>Why do syllabi matter?</vt:lpstr>
      <vt:lpstr>Tone matters</vt:lpstr>
      <vt:lpstr>What do students like?</vt:lpstr>
      <vt:lpstr>Length</vt:lpstr>
      <vt:lpstr>Benefits to Faculty</vt:lpstr>
      <vt:lpstr>Sample Syllabi</vt:lpstr>
      <vt:lpstr>Debrief</vt:lpstr>
      <vt:lpstr>Activity</vt:lpstr>
      <vt:lpstr>Syllabus Rubric</vt:lpstr>
      <vt:lpstr>Sources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Syllabus Design</dc:title>
  <dc:creator>Monique Bos</dc:creator>
  <cp:lastModifiedBy>Monique Bos</cp:lastModifiedBy>
  <cp:revision>7</cp:revision>
  <dcterms:created xsi:type="dcterms:W3CDTF">2017-11-08T15:40:13Z</dcterms:created>
  <dcterms:modified xsi:type="dcterms:W3CDTF">2017-11-14T03:56:13Z</dcterms:modified>
</cp:coreProperties>
</file>